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62" r:id="rId4"/>
    <p:sldId id="263" r:id="rId5"/>
    <p:sldId id="261" r:id="rId6"/>
    <p:sldId id="259" r:id="rId7"/>
    <p:sldId id="265" r:id="rId8"/>
    <p:sldId id="264" r:id="rId9"/>
    <p:sldId id="267" r:id="rId10"/>
    <p:sldId id="266" r:id="rId11"/>
    <p:sldId id="268" r:id="rId12"/>
    <p:sldId id="258" r:id="rId13"/>
    <p:sldId id="269" r:id="rId14"/>
    <p:sldId id="270" r:id="rId15"/>
    <p:sldId id="271" r:id="rId16"/>
    <p:sldId id="272" r:id="rId17"/>
    <p:sldId id="273"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EF05C7-F3F1-453A-99B7-ACFFD30DA45E}" type="datetimeFigureOut">
              <a:rPr lang="es-CO" smtClean="0"/>
              <a:t>09/02/2016</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C255FE-6F6D-406A-BAA5-D3E8690C6D2E}" type="slidenum">
              <a:rPr lang="es-CO" smtClean="0"/>
              <a:t>‹Nº›</a:t>
            </a:fld>
            <a:endParaRPr lang="es-CO"/>
          </a:p>
        </p:txBody>
      </p:sp>
    </p:spTree>
    <p:extLst>
      <p:ext uri="{BB962C8B-B14F-4D97-AF65-F5344CB8AC3E}">
        <p14:creationId xmlns:p14="http://schemas.microsoft.com/office/powerpoint/2010/main" val="725839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31C255FE-6F6D-406A-BAA5-D3E8690C6D2E}" type="slidenum">
              <a:rPr lang="es-CO" smtClean="0"/>
              <a:t>1</a:t>
            </a:fld>
            <a:endParaRPr lang="es-CO" dirty="0"/>
          </a:p>
        </p:txBody>
      </p:sp>
    </p:spTree>
    <p:extLst>
      <p:ext uri="{BB962C8B-B14F-4D97-AF65-F5344CB8AC3E}">
        <p14:creationId xmlns:p14="http://schemas.microsoft.com/office/powerpoint/2010/main" val="4205556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09/02/2016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09/02/2016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09/02/2016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09/02/2016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548681"/>
            <a:ext cx="7772400" cy="1008112"/>
          </a:xfrm>
          <a:solidFill>
            <a:schemeClr val="accent2">
              <a:lumMod val="20000"/>
              <a:lumOff val="80000"/>
            </a:schemeClr>
          </a:solidFill>
          <a:effectLst>
            <a:glow rad="139700">
              <a:schemeClr val="accent5">
                <a:satMod val="175000"/>
                <a:alpha val="40000"/>
              </a:schemeClr>
            </a:glow>
          </a:effectLst>
          <a:scene3d>
            <a:camera prst="orthographicFront"/>
            <a:lightRig rig="threePt" dir="t"/>
          </a:scene3d>
          <a:sp3d>
            <a:bevelT w="165100" prst="coolSlant"/>
          </a:sp3d>
        </p:spPr>
        <p:txBody>
          <a:bodyPr/>
          <a:lstStyle/>
          <a:p>
            <a:r>
              <a:rPr lang="es-CO" b="1" dirty="0" smtClean="0"/>
              <a:t>YO AMO A LOS QUE ME AMAN</a:t>
            </a:r>
            <a:endParaRPr lang="es-CO"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5" y="1700808"/>
            <a:ext cx="4320480" cy="417646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343400" y="3140967"/>
            <a:ext cx="457200" cy="6336704"/>
          </a:xfrm>
          <a:prstGeom prst="flowChartCollate">
            <a:avLst/>
          </a:prstGeom>
          <a:solidFill>
            <a:schemeClr val="accent6">
              <a:lumMod val="40000"/>
              <a:lumOff val="60000"/>
            </a:schemeClr>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884796875"/>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39700" prst="cross"/>
          </a:sp3d>
        </p:spPr>
        <p:txBody>
          <a:bodyPr/>
          <a:lstStyle/>
          <a:p>
            <a:r>
              <a:rPr lang="es-CO" sz="6600" b="1" dirty="0" smtClean="0"/>
              <a:t>Prov.8:17</a:t>
            </a:r>
            <a:r>
              <a:rPr lang="es-CO" dirty="0" smtClean="0"/>
              <a:t>.</a:t>
            </a:r>
            <a:endParaRPr lang="es-CO" dirty="0"/>
          </a:p>
        </p:txBody>
      </p:sp>
      <p:sp>
        <p:nvSpPr>
          <p:cNvPr id="3" name="2 Marcador de contenido"/>
          <p:cNvSpPr>
            <a:spLocks noGrp="1"/>
          </p:cNvSpPr>
          <p:nvPr>
            <p:ph idx="1"/>
          </p:nvPr>
        </p:nvSpPr>
        <p:spPr>
          <a:xfrm>
            <a:off x="323528" y="1600200"/>
            <a:ext cx="8424936" cy="5069160"/>
          </a:xfrm>
          <a:solidFill>
            <a:schemeClr val="accent3">
              <a:lumMod val="40000"/>
              <a:lumOff val="60000"/>
            </a:schemeClr>
          </a:solidFill>
          <a:scene3d>
            <a:camera prst="orthographicFront"/>
            <a:lightRig rig="threePt" dir="t"/>
          </a:scene3d>
          <a:sp3d>
            <a:bevelT w="139700" prst="cross"/>
          </a:sp3d>
        </p:spPr>
        <p:txBody>
          <a:bodyPr>
            <a:normAutofit fontScale="85000" lnSpcReduction="10000"/>
          </a:bodyPr>
          <a:lstStyle/>
          <a:p>
            <a:pPr marL="0" indent="0">
              <a:buNone/>
            </a:pPr>
            <a:r>
              <a:rPr lang="es-CO" sz="4100" b="1" dirty="0" smtClean="0"/>
              <a:t>«</a:t>
            </a:r>
            <a:r>
              <a:rPr lang="es-CO" sz="4700" b="1" u="sng" dirty="0" smtClean="0"/>
              <a:t>Yo amo a los que Me aman</a:t>
            </a:r>
            <a:r>
              <a:rPr lang="es-CO" sz="4100" b="1" dirty="0" smtClean="0"/>
              <a:t>»</a:t>
            </a:r>
            <a:endParaRPr lang="es-CO" b="1" dirty="0"/>
          </a:p>
          <a:p>
            <a:r>
              <a:rPr lang="es-CO" dirty="0"/>
              <a:t>    Cristo afirmó </a:t>
            </a:r>
            <a:r>
              <a:rPr lang="es-CO" dirty="0" smtClean="0"/>
              <a:t>en </a:t>
            </a:r>
            <a:r>
              <a:rPr lang="es-CO" b="1" dirty="0" smtClean="0">
                <a:solidFill>
                  <a:srgbClr val="FF0000"/>
                </a:solidFill>
              </a:rPr>
              <a:t>Juan 14:21 </a:t>
            </a:r>
            <a:r>
              <a:rPr lang="es-CO" dirty="0" smtClean="0"/>
              <a:t>que </a:t>
            </a:r>
            <a:r>
              <a:rPr lang="es-CO" dirty="0"/>
              <a:t>tanto él como su Padre amarían a los que le </a:t>
            </a:r>
            <a:r>
              <a:rPr lang="es-CO" dirty="0" smtClean="0"/>
              <a:t>amaran</a:t>
            </a:r>
            <a:r>
              <a:rPr lang="es-CO" dirty="0"/>
              <a:t>. </a:t>
            </a:r>
            <a:r>
              <a:rPr lang="es-CO" dirty="0" smtClean="0"/>
              <a:t>«</a:t>
            </a:r>
            <a:r>
              <a:rPr lang="es-CO" b="1" dirty="0" smtClean="0">
                <a:latin typeface="Agency FB" pitchFamily="34" charset="0"/>
              </a:rPr>
              <a:t>El </a:t>
            </a:r>
            <a:r>
              <a:rPr lang="es-CO" b="1" dirty="0">
                <a:latin typeface="Agency FB" pitchFamily="34" charset="0"/>
              </a:rPr>
              <a:t>que tiene mis mandamientos, y los guarda, éste es el que me ama; y el que me ama, será amado por mi Padre, y yo le amaré, y me manifestaré a </a:t>
            </a:r>
            <a:r>
              <a:rPr lang="es-CO" b="1" dirty="0" smtClean="0">
                <a:latin typeface="Agency FB" pitchFamily="34" charset="0"/>
              </a:rPr>
              <a:t>él</a:t>
            </a:r>
            <a:r>
              <a:rPr lang="es-CO" dirty="0" smtClean="0"/>
              <a:t>».</a:t>
            </a:r>
          </a:p>
          <a:p>
            <a:endParaRPr lang="es-CO" dirty="0" smtClean="0"/>
          </a:p>
          <a:p>
            <a:r>
              <a:rPr lang="es-CO" dirty="0" smtClean="0"/>
              <a:t>En </a:t>
            </a:r>
            <a:r>
              <a:rPr lang="es-CO" b="1" dirty="0" smtClean="0">
                <a:solidFill>
                  <a:srgbClr val="FF0000"/>
                </a:solidFill>
              </a:rPr>
              <a:t>Prov.1:24-31</a:t>
            </a:r>
            <a:r>
              <a:rPr lang="es-CO" dirty="0" smtClean="0"/>
              <a:t> se </a:t>
            </a:r>
            <a:r>
              <a:rPr lang="es-CO" dirty="0"/>
              <a:t>trata el problema del amor de un Dios inmutable </a:t>
            </a:r>
            <a:r>
              <a:rPr lang="es-CO" dirty="0" smtClean="0"/>
              <a:t>que </a:t>
            </a:r>
            <a:r>
              <a:rPr lang="es-CO" dirty="0"/>
              <a:t>se transforma en odio para los que lo rechazan o lo aborrecen. </a:t>
            </a:r>
            <a:r>
              <a:rPr lang="es-CO" dirty="0" smtClean="0"/>
              <a:t>«</a:t>
            </a:r>
            <a:r>
              <a:rPr lang="es-CO" b="1" dirty="0" smtClean="0">
                <a:latin typeface="Agency FB" pitchFamily="34" charset="0"/>
              </a:rPr>
              <a:t>Porque </a:t>
            </a:r>
            <a:r>
              <a:rPr lang="es-CO" b="1" dirty="0">
                <a:latin typeface="Agency FB" pitchFamily="34" charset="0"/>
              </a:rPr>
              <a:t>llamé, y no quisisteis oír: Extendí mi mano, y no hubo quien atendiese; </a:t>
            </a:r>
            <a:r>
              <a:rPr lang="es-CO" b="1" dirty="0" smtClean="0">
                <a:latin typeface="Agency FB" pitchFamily="34" charset="0"/>
              </a:rPr>
              <a:t> </a:t>
            </a:r>
            <a:r>
              <a:rPr lang="es-CO" b="1" dirty="0">
                <a:latin typeface="Agency FB" pitchFamily="34" charset="0"/>
              </a:rPr>
              <a:t>25 antes desechasteis todo consejo mío, y mi reprensión no quisisteis</a:t>
            </a:r>
            <a:r>
              <a:rPr lang="es-CO" b="1" dirty="0" smtClean="0">
                <a:latin typeface="Agency FB" pitchFamily="34" charset="0"/>
              </a:rPr>
              <a:t>:</a:t>
            </a:r>
            <a:endParaRPr lang="es-CO" dirty="0"/>
          </a:p>
        </p:txBody>
      </p:sp>
    </p:spTree>
    <p:extLst>
      <p:ext uri="{BB962C8B-B14F-4D97-AF65-F5344CB8AC3E}">
        <p14:creationId xmlns:p14="http://schemas.microsoft.com/office/powerpoint/2010/main" val="61745857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40000"/>
              <a:lumOff val="60000"/>
            </a:schemeClr>
          </a:solidFill>
          <a:scene3d>
            <a:camera prst="orthographicFront"/>
            <a:lightRig rig="threePt" dir="t"/>
          </a:scene3d>
          <a:sp3d>
            <a:bevelT w="165100" prst="coolSlant"/>
          </a:sp3d>
        </p:spPr>
        <p:txBody>
          <a:bodyPr>
            <a:normAutofit fontScale="85000" lnSpcReduction="10000"/>
          </a:bodyPr>
          <a:lstStyle/>
          <a:p>
            <a:pPr marL="800100" lvl="2" indent="0">
              <a:buNone/>
            </a:pPr>
            <a:r>
              <a:rPr lang="es-CO" sz="3000" dirty="0"/>
              <a:t>26 </a:t>
            </a:r>
            <a:r>
              <a:rPr lang="es-CO" sz="3000" b="1" dirty="0">
                <a:latin typeface="Agency FB" pitchFamily="34" charset="0"/>
              </a:rPr>
              <a:t>También yo me reiré en vuestra calamidad, y me burlaré cuando os viniere lo que teméis;  27 cuando viniere como una destrucción lo que teméis, y vuestra calamidad llegare como un torbellino; cuando sobre vosotros viniere tribulación y angustia. 28 Entonces me llamarán, y no responderé; me buscarán de mañana, y no me hallarán; 29 por cuanto aborrecieron la sabiduría, y no escogieron el temor de Jehová, 30 ni quisieron mi consejo, y menospreciaron toda reprensión mía: 31 Por tanto comerán del fruto de su camino, y serán hastiados de sus propios consejos</a:t>
            </a:r>
            <a:r>
              <a:rPr lang="es-CO" sz="3000" dirty="0"/>
              <a:t>». (</a:t>
            </a:r>
            <a:r>
              <a:rPr lang="es-CO" sz="3000" b="1" dirty="0">
                <a:solidFill>
                  <a:srgbClr val="FF0000"/>
                </a:solidFill>
              </a:rPr>
              <a:t>Ver  Pro. 6:16-19</a:t>
            </a:r>
            <a:r>
              <a:rPr lang="es-CO" sz="3000" dirty="0"/>
              <a:t>).</a:t>
            </a:r>
          </a:p>
          <a:p>
            <a:endParaRPr lang="es-CO" dirty="0"/>
          </a:p>
          <a:p>
            <a:r>
              <a:rPr lang="es-CO" dirty="0"/>
              <a:t>Indudablemente esto sucederá una ves se termine el tiempo de </a:t>
            </a:r>
            <a:r>
              <a:rPr lang="es-CO" dirty="0" smtClean="0"/>
              <a:t>gracia. Mientras tanto, Él esta insistiendo a la puerta de tu corazón, una y otra ves,  esperando que le abras (</a:t>
            </a:r>
            <a:r>
              <a:rPr lang="es-CO" b="1" dirty="0" smtClean="0">
                <a:solidFill>
                  <a:srgbClr val="FF0000"/>
                </a:solidFill>
              </a:rPr>
              <a:t>Ver Mat.33:37-39</a:t>
            </a:r>
            <a:r>
              <a:rPr lang="es-CO" dirty="0" smtClean="0"/>
              <a:t>). </a:t>
            </a:r>
            <a:endParaRPr lang="es-CO" dirty="0"/>
          </a:p>
          <a:p>
            <a:endParaRPr lang="es-CO" dirty="0"/>
          </a:p>
        </p:txBody>
      </p:sp>
    </p:spTree>
    <p:extLst>
      <p:ext uri="{BB962C8B-B14F-4D97-AF65-F5344CB8AC3E}">
        <p14:creationId xmlns:p14="http://schemas.microsoft.com/office/powerpoint/2010/main" val="17745209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728701"/>
            <a:ext cx="3394720" cy="5436604"/>
          </a:xfrm>
          <a:solidFill>
            <a:schemeClr val="accent3">
              <a:lumMod val="40000"/>
              <a:lumOff val="60000"/>
            </a:schemeClr>
          </a:solidFill>
          <a:scene3d>
            <a:camera prst="orthographicFront"/>
            <a:lightRig rig="threePt" dir="t"/>
          </a:scene3d>
          <a:sp3d>
            <a:bevelT prst="relaxedInset"/>
          </a:sp3d>
        </p:spPr>
        <p:txBody>
          <a:bodyPr>
            <a:normAutofit fontScale="92500" lnSpcReduction="10000"/>
          </a:bodyPr>
          <a:lstStyle/>
          <a:p>
            <a:pPr marL="0" indent="0" algn="ctr">
              <a:buNone/>
            </a:pPr>
            <a:r>
              <a:rPr lang="es-CO" b="1" dirty="0" smtClean="0"/>
              <a:t>En este preciso momento, Él está tocando a la puerta de tu corazón. </a:t>
            </a:r>
          </a:p>
          <a:p>
            <a:pPr marL="0" indent="0" algn="ctr">
              <a:buNone/>
            </a:pPr>
            <a:r>
              <a:rPr lang="es-CO" b="1" dirty="0" smtClean="0"/>
              <a:t>Pero recuerda, un día Él no volverá a llamarte, y las </a:t>
            </a:r>
            <a:r>
              <a:rPr lang="es-CO" b="1" dirty="0" smtClean="0"/>
              <a:t>consecuencias serán </a:t>
            </a:r>
            <a:r>
              <a:rPr lang="es-CO" b="1" dirty="0" smtClean="0"/>
              <a:t>fatales. </a:t>
            </a:r>
          </a:p>
          <a:p>
            <a:pPr marL="0" indent="0" algn="ctr">
              <a:buNone/>
            </a:pPr>
            <a:r>
              <a:rPr lang="es-CO" b="1" dirty="0" smtClean="0"/>
              <a:t>Recuerda lo que sucedió con Jerusalén.</a:t>
            </a:r>
            <a:endParaRPr lang="es-CO"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268760"/>
            <a:ext cx="3672408" cy="4608512"/>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2873657"/>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152128"/>
          </a:xfrm>
          <a:solidFill>
            <a:schemeClr val="accent3">
              <a:lumMod val="40000"/>
              <a:lumOff val="60000"/>
            </a:schemeClr>
          </a:solidFill>
          <a:scene3d>
            <a:camera prst="orthographicFront"/>
            <a:lightRig rig="threePt" dir="t"/>
          </a:scene3d>
          <a:sp3d>
            <a:bevelT prst="convex"/>
          </a:sp3d>
        </p:spPr>
        <p:txBody>
          <a:bodyPr>
            <a:normAutofit lnSpcReduction="10000"/>
          </a:bodyPr>
          <a:lstStyle/>
          <a:p>
            <a:pPr marL="0" indent="0">
              <a:buNone/>
            </a:pPr>
            <a:r>
              <a:rPr lang="es-CO" dirty="0" smtClean="0"/>
              <a:t>«</a:t>
            </a:r>
            <a:r>
              <a:rPr lang="es-CO" sz="3600" b="1" dirty="0" smtClean="0"/>
              <a:t>Y me hallan los que T</a:t>
            </a:r>
            <a:r>
              <a:rPr lang="es-CO" sz="3600" b="1" dirty="0" smtClean="0"/>
              <a:t>emprano </a:t>
            </a:r>
            <a:r>
              <a:rPr lang="es-CO" sz="3600" b="1" dirty="0"/>
              <a:t>me </a:t>
            </a:r>
            <a:r>
              <a:rPr lang="es-CO" sz="3600" b="1" dirty="0" smtClean="0"/>
              <a:t>buscan</a:t>
            </a:r>
            <a:r>
              <a:rPr lang="es-CO" dirty="0" smtClean="0"/>
              <a:t>». </a:t>
            </a:r>
            <a:endParaRPr lang="es-CO" dirty="0"/>
          </a:p>
        </p:txBody>
      </p:sp>
      <p:sp>
        <p:nvSpPr>
          <p:cNvPr id="4" name="3 Rectángulo"/>
          <p:cNvSpPr/>
          <p:nvPr/>
        </p:nvSpPr>
        <p:spPr>
          <a:xfrm>
            <a:off x="899592" y="2204864"/>
            <a:ext cx="5112568" cy="2246769"/>
          </a:xfrm>
          <a:prstGeom prst="rect">
            <a:avLst/>
          </a:prstGeom>
          <a:solidFill>
            <a:schemeClr val="bg2">
              <a:lumMod val="90000"/>
            </a:schemeClr>
          </a:solidFill>
          <a:scene3d>
            <a:camera prst="isometricOffAxis1Right"/>
            <a:lightRig rig="threePt" dir="t"/>
          </a:scene3d>
          <a:sp3d>
            <a:bevelT w="165100" prst="coolSlant"/>
          </a:sp3d>
        </p:spPr>
        <p:txBody>
          <a:bodyPr wrap="square">
            <a:spAutoFit/>
          </a:bodyPr>
          <a:lstStyle/>
          <a:p>
            <a:r>
              <a:rPr lang="es-CO" sz="2800" dirty="0"/>
              <a:t>Esto es, </a:t>
            </a:r>
            <a:r>
              <a:rPr lang="es-CO" sz="2800" u="sng" dirty="0"/>
              <a:t>indagan muy </a:t>
            </a:r>
            <a:r>
              <a:rPr lang="es-CO" sz="2800" u="sng" dirty="0" smtClean="0"/>
              <a:t>diligentemente como quien busca un tesoro, se </a:t>
            </a:r>
            <a:r>
              <a:rPr lang="es-CO" sz="2800" u="sng" dirty="0"/>
              <a:t>levantan temprano en la </a:t>
            </a:r>
            <a:r>
              <a:rPr lang="es-CO" sz="2800" u="sng" dirty="0" smtClean="0"/>
              <a:t>mañana, cada día con </a:t>
            </a:r>
            <a:r>
              <a:rPr lang="es-CO" sz="2800" u="sng" dirty="0"/>
              <a:t>mayor intensidad</a:t>
            </a:r>
            <a:r>
              <a:rPr lang="es-CO" sz="2800"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958643"/>
            <a:ext cx="2520280" cy="2308324"/>
          </a:xfrm>
          <a:prstGeom prst="rect">
            <a:avLst/>
          </a:prstGeom>
          <a:noFill/>
          <a:ln>
            <a:noFill/>
          </a:ln>
          <a:effectLst/>
          <a:scene3d>
            <a:camera prst="isometricOffAxis1Right"/>
            <a:lightRig rig="threePt" dir="t"/>
          </a:scene3d>
          <a:sp3d>
            <a:bevelT w="139700" prst="cross"/>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861641" y="4941168"/>
            <a:ext cx="7416824" cy="1569660"/>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r>
              <a:rPr lang="es-CO" sz="2400" dirty="0"/>
              <a:t>Debido a las distracciones propias de </a:t>
            </a:r>
            <a:r>
              <a:rPr lang="es-CO" sz="2400" dirty="0" smtClean="0"/>
              <a:t>los </a:t>
            </a:r>
            <a:r>
              <a:rPr lang="es-CO" sz="2400" dirty="0"/>
              <a:t>asuntos terrenales y a que el corazón humano es engañoso, </a:t>
            </a:r>
            <a:r>
              <a:rPr lang="es-CO" sz="2400" u="sng" dirty="0"/>
              <a:t>se necesita diligencia perseverante para mantener una relación salvadora con la verdadera sabiduría y con Dios</a:t>
            </a:r>
            <a:r>
              <a:rPr lang="es-CO" sz="2400" dirty="0"/>
              <a:t>. </a:t>
            </a:r>
          </a:p>
        </p:txBody>
      </p:sp>
    </p:spTree>
    <p:extLst>
      <p:ext uri="{BB962C8B-B14F-4D97-AF65-F5344CB8AC3E}">
        <p14:creationId xmlns:p14="http://schemas.microsoft.com/office/powerpoint/2010/main" val="103697244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20000"/>
              <a:lumOff val="80000"/>
            </a:schemeClr>
          </a:solidFill>
          <a:scene3d>
            <a:camera prst="orthographicFront"/>
            <a:lightRig rig="threePt" dir="t"/>
          </a:scene3d>
          <a:sp3d>
            <a:bevelT w="165100" prst="coolSlant"/>
          </a:sp3d>
        </p:spPr>
        <p:txBody>
          <a:bodyPr>
            <a:normAutofit/>
          </a:bodyPr>
          <a:lstStyle/>
          <a:p>
            <a:r>
              <a:rPr lang="es-CO" dirty="0" smtClean="0"/>
              <a:t>«</a:t>
            </a:r>
            <a:r>
              <a:rPr lang="es-CO" b="1" dirty="0" smtClean="0">
                <a:latin typeface="Agency FB" pitchFamily="34" charset="0"/>
              </a:rPr>
              <a:t>Temer </a:t>
            </a:r>
            <a:r>
              <a:rPr lang="es-CO" b="1" dirty="0">
                <a:latin typeface="Agency FB" pitchFamily="34" charset="0"/>
              </a:rPr>
              <a:t>a los hombres resulta una trampa, pero el que confía en el </a:t>
            </a:r>
            <a:r>
              <a:rPr lang="es-CO" b="1" dirty="0" smtClean="0">
                <a:latin typeface="Agency FB" pitchFamily="34" charset="0"/>
              </a:rPr>
              <a:t>SEÑOR </a:t>
            </a:r>
            <a:r>
              <a:rPr lang="es-CO" b="1" dirty="0">
                <a:latin typeface="Agency FB" pitchFamily="34" charset="0"/>
              </a:rPr>
              <a:t>sale bien </a:t>
            </a:r>
            <a:r>
              <a:rPr lang="es-CO" b="1" dirty="0" smtClean="0">
                <a:latin typeface="Agency FB" pitchFamily="34" charset="0"/>
              </a:rPr>
              <a:t>librado</a:t>
            </a:r>
            <a:r>
              <a:rPr lang="es-CO" dirty="0" smtClean="0"/>
              <a:t>».</a:t>
            </a:r>
            <a:r>
              <a:rPr lang="es-CO" dirty="0" smtClean="0"/>
              <a:t>  </a:t>
            </a:r>
            <a:r>
              <a:rPr lang="es-CO" b="1" dirty="0" smtClean="0">
                <a:solidFill>
                  <a:srgbClr val="FF0000"/>
                </a:solidFill>
              </a:rPr>
              <a:t>Proverbios 29:25.</a:t>
            </a:r>
            <a:endParaRPr lang="es-CO" b="1" dirty="0" smtClean="0">
              <a:solidFill>
                <a:srgbClr val="FF0000"/>
              </a:solidFill>
            </a:endParaRPr>
          </a:p>
          <a:p>
            <a:pPr marL="800100" lvl="2" indent="0">
              <a:buNone/>
            </a:pPr>
            <a:r>
              <a:rPr lang="es-CO" sz="2800" dirty="0">
                <a:solidFill>
                  <a:srgbClr val="0070C0"/>
                </a:solidFill>
              </a:rPr>
              <a:t>Los niños dudan muchas veces del amor de sus padres y entre cónyuges, después de </a:t>
            </a:r>
            <a:r>
              <a:rPr lang="es-CO" sz="2800" dirty="0" smtClean="0">
                <a:solidFill>
                  <a:srgbClr val="0070C0"/>
                </a:solidFill>
              </a:rPr>
              <a:t>vivir varios </a:t>
            </a:r>
            <a:r>
              <a:rPr lang="es-CO" sz="2800" dirty="0">
                <a:solidFill>
                  <a:srgbClr val="0070C0"/>
                </a:solidFill>
              </a:rPr>
              <a:t>años juntos,  a menudo se preguntan si aun se aman y es que sentirnos amados nos produce bienestar y felicidad, nos hace más seguros y fuertes. </a:t>
            </a:r>
            <a:endParaRPr lang="es-CO" sz="2800" dirty="0" smtClean="0">
              <a:solidFill>
                <a:srgbClr val="0070C0"/>
              </a:solidFill>
            </a:endParaRPr>
          </a:p>
          <a:p>
            <a:pPr marL="800100" lvl="2" indent="0">
              <a:buNone/>
            </a:pPr>
            <a:r>
              <a:rPr lang="es-CO" sz="2800" dirty="0" smtClean="0">
                <a:solidFill>
                  <a:srgbClr val="FF0000"/>
                </a:solidFill>
              </a:rPr>
              <a:t>Así </a:t>
            </a:r>
            <a:r>
              <a:rPr lang="es-CO" sz="2800" dirty="0">
                <a:solidFill>
                  <a:srgbClr val="FF0000"/>
                </a:solidFill>
              </a:rPr>
              <a:t>nos hizo Dios, seres sensibles al amor, capaces de amar y ser amados. Nos hizo llenos de emociones y sensaciones para la expresión del misterio del amor</a:t>
            </a:r>
            <a:r>
              <a:rPr lang="es-CO" sz="2800" dirty="0" smtClean="0">
                <a:solidFill>
                  <a:srgbClr val="0070C0"/>
                </a:solidFill>
              </a:rPr>
              <a:t>.</a:t>
            </a:r>
            <a:endParaRPr lang="es-CO" sz="2800" dirty="0">
              <a:solidFill>
                <a:srgbClr val="0070C0"/>
              </a:solidFill>
            </a:endParaRPr>
          </a:p>
        </p:txBody>
      </p:sp>
    </p:spTree>
    <p:extLst>
      <p:ext uri="{BB962C8B-B14F-4D97-AF65-F5344CB8AC3E}">
        <p14:creationId xmlns:p14="http://schemas.microsoft.com/office/powerpoint/2010/main" val="1406971674"/>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328592"/>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pPr marL="400050" lvl="1" indent="0">
              <a:buNone/>
            </a:pPr>
            <a:r>
              <a:rPr lang="es-CO" dirty="0"/>
              <a:t>Salomón escribió en el Cantar de Los Cantares: </a:t>
            </a:r>
            <a:r>
              <a:rPr lang="es-CO" dirty="0" smtClean="0"/>
              <a:t>«</a:t>
            </a:r>
            <a:r>
              <a:rPr lang="es-CO" b="1" dirty="0" smtClean="0">
                <a:latin typeface="Agency FB" pitchFamily="34" charset="0"/>
              </a:rPr>
              <a:t>El </a:t>
            </a:r>
            <a:r>
              <a:rPr lang="es-CO" b="1" dirty="0">
                <a:latin typeface="Agency FB" pitchFamily="34" charset="0"/>
              </a:rPr>
              <a:t>amor es inquebrantable como la muerte; la pasión, inflexible como el sepulcro. ¡El fuego ardiente del amor es una llama divina!  El agua de todos los mares no podría apagar el amor; tampoco los ríos podrían extinguirlo. Si alguien ofreciera todas sus riquezas a cambio del amor, burlas tan solo </a:t>
            </a:r>
            <a:r>
              <a:rPr lang="es-CO" b="1" dirty="0" smtClean="0">
                <a:latin typeface="Agency FB" pitchFamily="34" charset="0"/>
              </a:rPr>
              <a:t>recibiría</a:t>
            </a:r>
            <a:r>
              <a:rPr lang="es-CO" dirty="0" smtClean="0"/>
              <a:t>». </a:t>
            </a:r>
            <a:r>
              <a:rPr lang="es-CO" b="1" dirty="0">
                <a:solidFill>
                  <a:srgbClr val="FF0000"/>
                </a:solidFill>
              </a:rPr>
              <a:t>Cantares 8:6-7</a:t>
            </a:r>
            <a:r>
              <a:rPr lang="es-CO" dirty="0"/>
              <a:t>. </a:t>
            </a:r>
            <a:endParaRPr lang="es-CO" dirty="0" smtClean="0"/>
          </a:p>
          <a:p>
            <a:endParaRPr lang="es-CO" dirty="0" smtClean="0"/>
          </a:p>
          <a:p>
            <a:pPr marL="0" indent="0" algn="ctr">
              <a:buNone/>
            </a:pPr>
            <a:r>
              <a:rPr lang="es-CO" sz="3000" dirty="0" smtClean="0"/>
              <a:t>El </a:t>
            </a:r>
            <a:r>
              <a:rPr lang="es-CO" sz="3000" dirty="0"/>
              <a:t>amor posee fuerza espiritual pues </a:t>
            </a:r>
            <a:r>
              <a:rPr lang="es-CO" sz="3000" dirty="0" smtClean="0"/>
              <a:t>«</a:t>
            </a:r>
            <a:r>
              <a:rPr lang="es-CO" sz="3000" b="1" dirty="0" smtClean="0">
                <a:latin typeface="Agency FB" pitchFamily="34" charset="0"/>
              </a:rPr>
              <a:t>todo </a:t>
            </a:r>
            <a:r>
              <a:rPr lang="es-CO" sz="3000" b="1" dirty="0">
                <a:latin typeface="Agency FB" pitchFamily="34" charset="0"/>
              </a:rPr>
              <a:t>lo puede, todo lo sufre, todo lo </a:t>
            </a:r>
            <a:r>
              <a:rPr lang="es-CO" sz="3000" b="1" dirty="0" smtClean="0">
                <a:latin typeface="Agency FB" pitchFamily="34" charset="0"/>
              </a:rPr>
              <a:t>soporta». «El amor nunca se acaba</a:t>
            </a:r>
            <a:r>
              <a:rPr lang="es-CO" sz="3000" dirty="0" smtClean="0"/>
              <a:t>». El amor contiene </a:t>
            </a:r>
            <a:r>
              <a:rPr lang="es-CO" sz="3000" dirty="0"/>
              <a:t>dentro de si una fe viva y real que ayuda al ser humano a tener esperanzas y a creer ante todo. </a:t>
            </a:r>
            <a:r>
              <a:rPr lang="es-CO" sz="3000" b="1" dirty="0">
                <a:latin typeface="Agency FB" pitchFamily="34" charset="0"/>
              </a:rPr>
              <a:t>El amor tiene bondad, misericordia, altruismo, capacidad de sacrificio, servicio, voluntariedad y respeto.  El amor carece de arrogancia, de orgullo y jactancia porque contiene humildad y sencillez</a:t>
            </a:r>
            <a:r>
              <a:rPr lang="es-CO" sz="3000" dirty="0"/>
              <a:t>.  </a:t>
            </a:r>
            <a:r>
              <a:rPr lang="es-CO" sz="3000" dirty="0" smtClean="0"/>
              <a:t>(</a:t>
            </a:r>
            <a:r>
              <a:rPr lang="es-CO" sz="3000" dirty="0" smtClean="0">
                <a:solidFill>
                  <a:srgbClr val="FF0000"/>
                </a:solidFill>
              </a:rPr>
              <a:t>Ver 1 Corintios 13.4-8</a:t>
            </a:r>
            <a:r>
              <a:rPr lang="es-CO" sz="3000" dirty="0" smtClean="0"/>
              <a:t>).</a:t>
            </a:r>
            <a:r>
              <a:rPr lang="es-CO" sz="3000" dirty="0"/>
              <a:t/>
            </a:r>
            <a:br>
              <a:rPr lang="es-CO" sz="3000" dirty="0"/>
            </a:br>
            <a:endParaRPr lang="es-CO" sz="3000" dirty="0"/>
          </a:p>
        </p:txBody>
      </p:sp>
    </p:spTree>
    <p:extLst>
      <p:ext uri="{BB962C8B-B14F-4D97-AF65-F5344CB8AC3E}">
        <p14:creationId xmlns:p14="http://schemas.microsoft.com/office/powerpoint/2010/main" val="319035844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771800" y="332656"/>
            <a:ext cx="3888432" cy="3240360"/>
          </a:xfrm>
        </p:spPr>
        <p:txBody>
          <a:bodyPr>
            <a:normAutofit fontScale="92500" lnSpcReduction="10000"/>
          </a:bodyPr>
          <a:lstStyle/>
          <a:p>
            <a:pPr marL="0" indent="0" algn="ctr">
              <a:buNone/>
            </a:pPr>
            <a:r>
              <a:rPr lang="es-CO" sz="2400" dirty="0"/>
              <a:t>Dios fundamentó su reino y sus leyes en el </a:t>
            </a:r>
            <a:r>
              <a:rPr lang="es-CO" sz="2400" dirty="0" smtClean="0"/>
              <a:t>amor. </a:t>
            </a:r>
          </a:p>
          <a:p>
            <a:pPr marL="0" indent="0" algn="ctr">
              <a:buNone/>
            </a:pPr>
            <a:r>
              <a:rPr lang="es-CO" sz="2400" dirty="0"/>
              <a:t>E</a:t>
            </a:r>
            <a:r>
              <a:rPr lang="es-CO" sz="2400" dirty="0" smtClean="0"/>
              <a:t>l </a:t>
            </a:r>
            <a:r>
              <a:rPr lang="es-CO" sz="2400" dirty="0"/>
              <a:t>mandamiento más grande es:  </a:t>
            </a:r>
            <a:r>
              <a:rPr lang="es-CO" sz="2400" dirty="0" smtClean="0"/>
              <a:t>«</a:t>
            </a:r>
            <a:r>
              <a:rPr lang="es-CO" sz="2400" b="1" dirty="0" smtClean="0">
                <a:latin typeface="Agency FB" pitchFamily="34" charset="0"/>
              </a:rPr>
              <a:t>Amarás </a:t>
            </a:r>
            <a:r>
              <a:rPr lang="es-CO" sz="2400" b="1" dirty="0">
                <a:latin typeface="Agency FB" pitchFamily="34" charset="0"/>
              </a:rPr>
              <a:t>al Señor tu Dios con todo tu corazón, y con toda tu alma, y con toda tu mente, y con todas tus </a:t>
            </a:r>
            <a:r>
              <a:rPr lang="es-CO" sz="2400" b="1" dirty="0" smtClean="0">
                <a:latin typeface="Agency FB" pitchFamily="34" charset="0"/>
              </a:rPr>
              <a:t>fuerzas</a:t>
            </a:r>
            <a:r>
              <a:rPr lang="es-CO" sz="2400" dirty="0" smtClean="0"/>
              <a:t>» y </a:t>
            </a:r>
            <a:r>
              <a:rPr lang="es-CO" sz="2400" dirty="0"/>
              <a:t>el segundo es, </a:t>
            </a:r>
            <a:r>
              <a:rPr lang="es-CO" sz="2400" dirty="0" smtClean="0"/>
              <a:t>«</a:t>
            </a:r>
            <a:r>
              <a:rPr lang="es-CO" sz="2400" b="1" dirty="0" smtClean="0">
                <a:latin typeface="Agency FB" pitchFamily="34" charset="0"/>
              </a:rPr>
              <a:t>amarás </a:t>
            </a:r>
            <a:r>
              <a:rPr lang="es-CO" sz="2400" b="1" dirty="0">
                <a:latin typeface="Agency FB" pitchFamily="34" charset="0"/>
              </a:rPr>
              <a:t>a tu prójimo como a ti </a:t>
            </a:r>
            <a:r>
              <a:rPr lang="es-CO" sz="2400" b="1" dirty="0" smtClean="0">
                <a:latin typeface="Agency FB" pitchFamily="34" charset="0"/>
              </a:rPr>
              <a:t>mismo</a:t>
            </a:r>
            <a:r>
              <a:rPr lang="es-CO" sz="2400" dirty="0" smtClean="0"/>
              <a:t>» . </a:t>
            </a:r>
          </a:p>
          <a:p>
            <a:pPr marL="0" indent="0" algn="ctr">
              <a:buNone/>
            </a:pPr>
            <a:r>
              <a:rPr lang="es-CO" sz="2400" b="1" dirty="0" smtClean="0">
                <a:solidFill>
                  <a:srgbClr val="FF0000"/>
                </a:solidFill>
              </a:rPr>
              <a:t>Marcos 12:30,31</a:t>
            </a:r>
            <a:r>
              <a:rPr lang="es-CO" b="1" dirty="0" smtClean="0">
                <a:solidFill>
                  <a:srgbClr val="FF0000"/>
                </a:solidFill>
              </a:rPr>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05804"/>
            <a:ext cx="2304256" cy="2951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405804"/>
            <a:ext cx="2148830" cy="2951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15616" y="4293096"/>
            <a:ext cx="6480720" cy="2246769"/>
          </a:xfrm>
          <a:prstGeom prst="rect">
            <a:avLst/>
          </a:prstGeom>
          <a:solidFill>
            <a:schemeClr val="bg2">
              <a:lumMod val="90000"/>
            </a:schemeClr>
          </a:solidFill>
          <a:scene3d>
            <a:camera prst="orthographicFront"/>
            <a:lightRig rig="threePt" dir="t"/>
          </a:scene3d>
          <a:sp3d>
            <a:bevelT prst="convex"/>
          </a:sp3d>
        </p:spPr>
        <p:txBody>
          <a:bodyPr wrap="square">
            <a:spAutoFit/>
          </a:bodyPr>
          <a:lstStyle/>
          <a:p>
            <a:pPr algn="ctr"/>
            <a:r>
              <a:rPr lang="es-CO" sz="2800" dirty="0"/>
              <a:t>Es por eso que somos felices cuando amamos a Dios y amamos a los demás. Amar a Dios es una decisión de cada individuo, es un asunto personal porque Dios no nos obliga a amarlo. </a:t>
            </a:r>
          </a:p>
        </p:txBody>
      </p:sp>
    </p:spTree>
    <p:extLst>
      <p:ext uri="{BB962C8B-B14F-4D97-AF65-F5344CB8AC3E}">
        <p14:creationId xmlns:p14="http://schemas.microsoft.com/office/powerpoint/2010/main" val="21914951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059832" y="476672"/>
            <a:ext cx="2952328" cy="2088232"/>
          </a:xfrm>
          <a:solidFill>
            <a:schemeClr val="bg2">
              <a:lumMod val="90000"/>
            </a:schemeClr>
          </a:solidFill>
          <a:scene3d>
            <a:camera prst="orthographicFront"/>
            <a:lightRig rig="threePt" dir="t"/>
          </a:scene3d>
          <a:sp3d>
            <a:bevelT w="165100" prst="coolSlant"/>
          </a:sp3d>
        </p:spPr>
        <p:txBody>
          <a:bodyPr>
            <a:noAutofit/>
          </a:bodyPr>
          <a:lstStyle/>
          <a:p>
            <a:r>
              <a:rPr lang="es-CO" sz="2800" dirty="0" smtClean="0"/>
              <a:t>¡Escudriñar la Biblia es como bañarse en agua pura y vivificante! </a:t>
            </a:r>
            <a:endParaRPr lang="es-CO" sz="2800" dirty="0"/>
          </a:p>
        </p:txBody>
      </p:sp>
      <p:sp>
        <p:nvSpPr>
          <p:cNvPr id="3" name="2 Marcador de contenido"/>
          <p:cNvSpPr>
            <a:spLocks noGrp="1"/>
          </p:cNvSpPr>
          <p:nvPr>
            <p:ph idx="1"/>
          </p:nvPr>
        </p:nvSpPr>
        <p:spPr>
          <a:xfrm>
            <a:off x="457200" y="3645024"/>
            <a:ext cx="8229600" cy="2481139"/>
          </a:xfrm>
          <a:solidFill>
            <a:schemeClr val="bg2">
              <a:lumMod val="90000"/>
            </a:schemeClr>
          </a:solidFill>
          <a:scene3d>
            <a:camera prst="orthographicFront"/>
            <a:lightRig rig="threePt" dir="t"/>
          </a:scene3d>
          <a:sp3d>
            <a:bevelT w="114300" prst="artDeco"/>
          </a:sp3d>
        </p:spPr>
        <p:txBody>
          <a:bodyPr>
            <a:normAutofit fontScale="85000" lnSpcReduction="20000"/>
          </a:bodyPr>
          <a:lstStyle/>
          <a:p>
            <a:pPr marL="0" indent="0" algn="ctr">
              <a:buNone/>
            </a:pPr>
            <a:r>
              <a:rPr lang="es-CO" dirty="0" smtClean="0"/>
              <a:t>En </a:t>
            </a:r>
            <a:r>
              <a:rPr lang="es-CO" dirty="0"/>
              <a:t>realidad que Dios no necesita de nuestro amor, aunque se deleita en ser amado por nosotros. Somos nosotros que necesitamos ser perfeccionados en amor, porque si lo amamos nos sentiremos felices. Seremos mejores y parecidos a nuestro Padre Celestial, porque Dios es amor</a:t>
            </a:r>
            <a:r>
              <a:rPr lang="es-CO" dirty="0" smtClean="0"/>
              <a:t>.</a:t>
            </a:r>
            <a:r>
              <a:rPr lang="es-CO" dirty="0"/>
              <a:t/>
            </a:r>
            <a:br>
              <a:rPr lang="es-CO" dirty="0"/>
            </a:br>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620688"/>
            <a:ext cx="2304256"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620688"/>
            <a:ext cx="2207121"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768421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8229600" cy="6192688"/>
          </a:xfrm>
          <a:solidFill>
            <a:schemeClr val="accent3">
              <a:lumMod val="40000"/>
              <a:lumOff val="60000"/>
            </a:schemeClr>
          </a:solidFill>
          <a:scene3d>
            <a:camera prst="orthographicFront"/>
            <a:lightRig rig="threePt" dir="t"/>
          </a:scene3d>
          <a:sp3d>
            <a:bevelT w="139700" prst="cross"/>
          </a:sp3d>
        </p:spPr>
        <p:txBody>
          <a:bodyPr>
            <a:normAutofit fontScale="85000" lnSpcReduction="20000"/>
          </a:bodyPr>
          <a:lstStyle/>
          <a:p>
            <a:pPr marL="0" indent="0" algn="ctr">
              <a:buNone/>
            </a:pPr>
            <a:r>
              <a:rPr lang="es-CO" dirty="0"/>
              <a:t>Habrán  </a:t>
            </a:r>
            <a:r>
              <a:rPr lang="es-CO" dirty="0" smtClean="0"/>
              <a:t>días </a:t>
            </a:r>
            <a:r>
              <a:rPr lang="es-CO" dirty="0"/>
              <a:t>en que nos sentiremos vacíos, solos y tristes y le aseguro que es su alma la que siente esa necesidad de amar a Dios, de amarlo más, de </a:t>
            </a:r>
            <a:r>
              <a:rPr lang="es-CO" dirty="0" smtClean="0"/>
              <a:t>adorarlo más, </a:t>
            </a:r>
            <a:r>
              <a:rPr lang="es-CO" dirty="0"/>
              <a:t>de tener momentos de soledad e intimidad con el Amado de su alma. </a:t>
            </a:r>
            <a:endParaRPr lang="es-CO" dirty="0" smtClean="0"/>
          </a:p>
          <a:p>
            <a:pPr marL="0" indent="0" algn="ctr">
              <a:buNone/>
            </a:pPr>
            <a:r>
              <a:rPr lang="es-CO" dirty="0" smtClean="0"/>
              <a:t>Su </a:t>
            </a:r>
            <a:r>
              <a:rPr lang="es-CO" dirty="0"/>
              <a:t>alma se muere si no oye la voz del Amado porque ella vive del amor y de las caricias misericordiosas de Dios. Es la esposa enamorada que dice: </a:t>
            </a:r>
            <a:r>
              <a:rPr lang="es-CO" dirty="0" smtClean="0"/>
              <a:t>¡Por </a:t>
            </a:r>
            <a:r>
              <a:rPr lang="es-CO" dirty="0"/>
              <a:t>las noches busqué en mi lecho al que ama mi alma; lo busqué, y no lo hallé Me levantaré ahora, y rodearé por la ciudad; por las calles y por las plazas buscaré al que ama mi </a:t>
            </a:r>
            <a:r>
              <a:rPr lang="es-CO" dirty="0" smtClean="0"/>
              <a:t>alma! </a:t>
            </a:r>
          </a:p>
          <a:p>
            <a:pPr marL="0" indent="0" algn="ctr">
              <a:buNone/>
            </a:pPr>
            <a:endParaRPr lang="es-CO" dirty="0" smtClean="0"/>
          </a:p>
          <a:p>
            <a:pPr marL="0" indent="0" algn="ctr">
              <a:buNone/>
            </a:pPr>
            <a:r>
              <a:rPr lang="es-CO" dirty="0" smtClean="0"/>
              <a:t>¡Lo </a:t>
            </a:r>
            <a:r>
              <a:rPr lang="es-CO" dirty="0"/>
              <a:t>busqué, y no lo hallé.  Me hallaron los guardas que rondan la ciudad</a:t>
            </a:r>
            <a:r>
              <a:rPr lang="es-CO" dirty="0" smtClean="0"/>
              <a:t>, y </a:t>
            </a:r>
            <a:r>
              <a:rPr lang="es-CO" dirty="0"/>
              <a:t>les dije: ¿Habéis visto al que ama mi alma?  Pasando de ellos un poco, hallé luego al que ama mi alma; trabé de él, y no lo dejé</a:t>
            </a:r>
            <a:r>
              <a:rPr lang="es-CO" dirty="0" smtClean="0"/>
              <a:t>…!</a:t>
            </a:r>
          </a:p>
          <a:p>
            <a:pPr marL="0" indent="0" algn="ctr">
              <a:buNone/>
            </a:pPr>
            <a:r>
              <a:rPr lang="es-CO" dirty="0" smtClean="0"/>
              <a:t> </a:t>
            </a:r>
            <a:r>
              <a:rPr lang="es-CO" b="1" dirty="0">
                <a:solidFill>
                  <a:srgbClr val="FF0000"/>
                </a:solidFill>
              </a:rPr>
              <a:t>Cantares </a:t>
            </a:r>
            <a:r>
              <a:rPr lang="es-CO" b="1" dirty="0" smtClean="0">
                <a:solidFill>
                  <a:srgbClr val="FF0000"/>
                </a:solidFill>
              </a:rPr>
              <a:t>3:2-4.</a:t>
            </a:r>
          </a:p>
          <a:p>
            <a:endParaRPr lang="es-CO" dirty="0"/>
          </a:p>
        </p:txBody>
      </p:sp>
    </p:spTree>
    <p:extLst>
      <p:ext uri="{BB962C8B-B14F-4D97-AF65-F5344CB8AC3E}">
        <p14:creationId xmlns:p14="http://schemas.microsoft.com/office/powerpoint/2010/main" val="264520644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rgbClr val="002060"/>
          </a:solidFill>
          <a:scene3d>
            <a:camera prst="orthographicFront"/>
            <a:lightRig rig="threePt" dir="t"/>
          </a:scene3d>
          <a:sp3d>
            <a:bevelT w="165100" prst="coolSlant"/>
          </a:sp3d>
        </p:spPr>
        <p:txBody>
          <a:bodyPr>
            <a:normAutofit lnSpcReduction="10000"/>
          </a:bodyPr>
          <a:lstStyle/>
          <a:p>
            <a:pPr marL="0" indent="0" algn="ctr">
              <a:buNone/>
            </a:pPr>
            <a:r>
              <a:rPr lang="es-CO" dirty="0">
                <a:solidFill>
                  <a:srgbClr val="FFFF00"/>
                </a:solidFill>
              </a:rPr>
              <a:t>¿ Cuánto tiempo hace que no sientes ni escuchas la voz de Dios</a:t>
            </a:r>
            <a:r>
              <a:rPr lang="es-CO" dirty="0" smtClean="0">
                <a:solidFill>
                  <a:srgbClr val="FFFF00"/>
                </a:solidFill>
              </a:rPr>
              <a:t>?</a:t>
            </a:r>
          </a:p>
          <a:p>
            <a:pPr marL="0" indent="0" algn="ctr">
              <a:buNone/>
            </a:pPr>
            <a:r>
              <a:rPr lang="es-CO" dirty="0" smtClean="0">
                <a:solidFill>
                  <a:srgbClr val="FFFF00"/>
                </a:solidFill>
              </a:rPr>
              <a:t> </a:t>
            </a:r>
            <a:r>
              <a:rPr lang="es-CO" dirty="0">
                <a:solidFill>
                  <a:srgbClr val="FFFF00"/>
                </a:solidFill>
              </a:rPr>
              <a:t>¿ cuando fue la ultima vez que tuvo una cita con su amado en el huerto de la </a:t>
            </a:r>
            <a:r>
              <a:rPr lang="es-CO" dirty="0" smtClean="0">
                <a:solidFill>
                  <a:srgbClr val="FFFF00"/>
                </a:solidFill>
              </a:rPr>
              <a:t>oración, </a:t>
            </a:r>
            <a:r>
              <a:rPr lang="es-CO" dirty="0">
                <a:solidFill>
                  <a:srgbClr val="FFFF00"/>
                </a:solidFill>
              </a:rPr>
              <a:t>mientras todos dormían</a:t>
            </a:r>
            <a:r>
              <a:rPr lang="es-CO" dirty="0" smtClean="0">
                <a:solidFill>
                  <a:srgbClr val="FFFF00"/>
                </a:solidFill>
              </a:rPr>
              <a:t>?</a:t>
            </a:r>
          </a:p>
          <a:p>
            <a:pPr marL="0" indent="0" algn="ctr">
              <a:buNone/>
            </a:pPr>
            <a:r>
              <a:rPr lang="es-CO" dirty="0">
                <a:solidFill>
                  <a:srgbClr val="FFFF00"/>
                </a:solidFill>
              </a:rPr>
              <a:t>  ¿Cuánto tiempo llevas que no adoras de todo corazón a tu Creador? </a:t>
            </a:r>
            <a:endParaRPr lang="es-CO" dirty="0" smtClean="0">
              <a:solidFill>
                <a:srgbClr val="FFFF00"/>
              </a:solidFill>
            </a:endParaRPr>
          </a:p>
          <a:p>
            <a:pPr marL="0" indent="0">
              <a:buNone/>
            </a:pPr>
            <a:endParaRPr lang="es-CO" dirty="0" smtClean="0"/>
          </a:p>
          <a:p>
            <a:pPr marL="0" indent="0" algn="ctr">
              <a:buNone/>
            </a:pPr>
            <a:r>
              <a:rPr lang="es-CO" b="1" dirty="0" smtClean="0">
                <a:solidFill>
                  <a:schemeClr val="bg1"/>
                </a:solidFill>
              </a:rPr>
              <a:t>Recuerda </a:t>
            </a:r>
            <a:r>
              <a:rPr lang="es-CO" b="1" dirty="0">
                <a:solidFill>
                  <a:schemeClr val="bg1"/>
                </a:solidFill>
              </a:rPr>
              <a:t>estas palabras:  </a:t>
            </a:r>
            <a:endParaRPr lang="es-CO" b="1" dirty="0" smtClean="0">
              <a:solidFill>
                <a:schemeClr val="bg1"/>
              </a:solidFill>
            </a:endParaRPr>
          </a:p>
          <a:p>
            <a:pPr marL="0" indent="0" algn="ctr">
              <a:buNone/>
            </a:pPr>
            <a:r>
              <a:rPr lang="es-CO" b="1" dirty="0" smtClean="0">
                <a:solidFill>
                  <a:schemeClr val="bg1"/>
                </a:solidFill>
              </a:rPr>
              <a:t>YO AMO A LOS QUE ME AMAN Y ME HALLAN LOS QUE TEMPRANO ME BUSCAN.</a:t>
            </a:r>
          </a:p>
          <a:p>
            <a:endParaRPr lang="es-CO" dirty="0"/>
          </a:p>
        </p:txBody>
      </p:sp>
    </p:spTree>
    <p:extLst>
      <p:ext uri="{BB962C8B-B14F-4D97-AF65-F5344CB8AC3E}">
        <p14:creationId xmlns:p14="http://schemas.microsoft.com/office/powerpoint/2010/main" val="279782560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2">
              <a:lumMod val="75000"/>
            </a:schemeClr>
          </a:solidFill>
          <a:scene3d>
            <a:camera prst="orthographicFront"/>
            <a:lightRig rig="threePt" dir="t"/>
          </a:scene3d>
          <a:sp3d>
            <a:bevelT w="165100" prst="coolSlant"/>
          </a:sp3d>
        </p:spPr>
        <p:txBody>
          <a:bodyPr>
            <a:normAutofit fontScale="92500" lnSpcReduction="20000"/>
          </a:bodyPr>
          <a:lstStyle/>
          <a:p>
            <a:pPr marL="0" indent="0" algn="ctr" fontAlgn="base">
              <a:buNone/>
            </a:pPr>
            <a:r>
              <a:rPr lang="es-CO" b="1" dirty="0">
                <a:solidFill>
                  <a:srgbClr val="FFFF00"/>
                </a:solidFill>
              </a:rPr>
              <a:t>La sabiduría ama a los que la aman, y busca a los que la </a:t>
            </a:r>
            <a:r>
              <a:rPr lang="es-CO" b="1" dirty="0" smtClean="0">
                <a:solidFill>
                  <a:srgbClr val="FFFF00"/>
                </a:solidFill>
              </a:rPr>
              <a:t>buscan. El </a:t>
            </a:r>
            <a:r>
              <a:rPr lang="es-CO" b="1" dirty="0">
                <a:solidFill>
                  <a:srgbClr val="FFFF00"/>
                </a:solidFill>
              </a:rPr>
              <a:t>que busca ser sabio, ya es sabio, y el que diligentemente busca la sabiduría, ya casi la ha encontrado. </a:t>
            </a:r>
            <a:endParaRPr lang="es-CO" b="1" dirty="0" smtClean="0">
              <a:solidFill>
                <a:srgbClr val="FFFF00"/>
              </a:solidFill>
            </a:endParaRPr>
          </a:p>
          <a:p>
            <a:pPr marL="0" indent="0" algn="ctr" fontAlgn="base">
              <a:buNone/>
            </a:pPr>
            <a:endParaRPr lang="es-CO" dirty="0" smtClean="0"/>
          </a:p>
          <a:p>
            <a:pPr marL="0" indent="0" algn="ctr" fontAlgn="base">
              <a:buNone/>
            </a:pPr>
            <a:r>
              <a:rPr lang="es-CO" b="1" dirty="0" smtClean="0">
                <a:solidFill>
                  <a:schemeClr val="bg1"/>
                </a:solidFill>
              </a:rPr>
              <a:t>Lo </a:t>
            </a:r>
            <a:r>
              <a:rPr lang="es-CO" b="1" dirty="0">
                <a:solidFill>
                  <a:schemeClr val="bg1"/>
                </a:solidFill>
              </a:rPr>
              <a:t>que es válido para la sabiduría en general, es especialmente válido para la sabiduría encarnada en nuestro Señor Jesús. A Él hemos de amar y buscar, y, a cambio, gozaremos de Su amor, y lo encontraremos.  </a:t>
            </a:r>
          </a:p>
          <a:p>
            <a:pPr marL="0" indent="0" algn="ctr" fontAlgn="base">
              <a:buNone/>
            </a:pPr>
            <a:endParaRPr lang="es-CO" dirty="0" smtClean="0"/>
          </a:p>
          <a:p>
            <a:pPr marL="0" indent="0" algn="ctr" fontAlgn="base">
              <a:buNone/>
            </a:pPr>
            <a:r>
              <a:rPr lang="es-CO" b="1" dirty="0" smtClean="0">
                <a:solidFill>
                  <a:srgbClr val="FFFF00"/>
                </a:solidFill>
              </a:rPr>
              <a:t>Nuestra </a:t>
            </a:r>
            <a:r>
              <a:rPr lang="es-CO" b="1" dirty="0">
                <a:solidFill>
                  <a:srgbClr val="FFFF00"/>
                </a:solidFill>
              </a:rPr>
              <a:t>obligación es buscar a Jesús pronto en la vida. ¡Felices son los jóvenes que pasan su mañana con Jesús! Nunca es demasiado temprano para buscar al Señor Jesús.</a:t>
            </a:r>
          </a:p>
          <a:p>
            <a:endParaRPr lang="es-CO" dirty="0"/>
          </a:p>
        </p:txBody>
      </p:sp>
    </p:spTree>
    <p:extLst>
      <p:ext uri="{BB962C8B-B14F-4D97-AF65-F5344CB8AC3E}">
        <p14:creationId xmlns:p14="http://schemas.microsoft.com/office/powerpoint/2010/main" val="1939258686"/>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2">
              <a:lumMod val="75000"/>
            </a:schemeClr>
          </a:solidFill>
        </p:spPr>
        <p:txBody>
          <a:bodyPr>
            <a:normAutofit fontScale="92500" lnSpcReduction="20000"/>
          </a:bodyPr>
          <a:lstStyle/>
          <a:p>
            <a:pPr marL="0" indent="0" algn="ctr">
              <a:buNone/>
            </a:pPr>
            <a:r>
              <a:rPr lang="es-CO" b="1" dirty="0">
                <a:solidFill>
                  <a:srgbClr val="FFFF00"/>
                </a:solidFill>
              </a:rPr>
              <a:t>Los que buscan temprano </a:t>
            </a:r>
            <a:r>
              <a:rPr lang="es-CO" b="1" dirty="0" smtClean="0">
                <a:solidFill>
                  <a:srgbClr val="FFFF00"/>
                </a:solidFill>
              </a:rPr>
              <a:t>lo que quieren, tienen </a:t>
            </a:r>
            <a:r>
              <a:rPr lang="es-CO" b="1" dirty="0">
                <a:solidFill>
                  <a:srgbClr val="FFFF00"/>
                </a:solidFill>
              </a:rPr>
              <a:t>certeza de encontrar. Hemos de buscarle temprano con diligencia.</a:t>
            </a:r>
            <a:r>
              <a:rPr lang="es-CO" dirty="0"/>
              <a:t>  </a:t>
            </a:r>
            <a:endParaRPr lang="es-CO" dirty="0" smtClean="0"/>
          </a:p>
          <a:p>
            <a:pPr marL="0" indent="0" algn="ctr">
              <a:buNone/>
            </a:pPr>
            <a:endParaRPr lang="es-CO" dirty="0" smtClean="0"/>
          </a:p>
          <a:p>
            <a:pPr marL="0" indent="0" algn="ctr">
              <a:buNone/>
            </a:pPr>
            <a:r>
              <a:rPr lang="es-CO" b="1" dirty="0" smtClean="0">
                <a:solidFill>
                  <a:schemeClr val="bg1"/>
                </a:solidFill>
              </a:rPr>
              <a:t>Los </a:t>
            </a:r>
            <a:r>
              <a:rPr lang="es-CO" b="1" dirty="0">
                <a:solidFill>
                  <a:schemeClr val="bg1"/>
                </a:solidFill>
              </a:rPr>
              <a:t>comerciantes que prosperan se levantan temprano, y los santos que prosperan buscan a Jesús con avidez. Los que encuentran a Jesús para su enriquecimiento se entregan de corazón a buscarlo. </a:t>
            </a:r>
            <a:endParaRPr lang="es-CO" b="1" dirty="0" smtClean="0">
              <a:solidFill>
                <a:schemeClr val="bg1"/>
              </a:solidFill>
            </a:endParaRPr>
          </a:p>
          <a:p>
            <a:pPr marL="0" indent="0" algn="ctr">
              <a:buNone/>
            </a:pPr>
            <a:endParaRPr lang="es-CO" dirty="0" smtClean="0"/>
          </a:p>
          <a:p>
            <a:pPr marL="0" indent="0" algn="ctr">
              <a:buNone/>
            </a:pPr>
            <a:r>
              <a:rPr lang="es-CO" b="1" dirty="0" smtClean="0">
                <a:solidFill>
                  <a:srgbClr val="FFFF00"/>
                </a:solidFill>
              </a:rPr>
              <a:t>Primero</a:t>
            </a:r>
            <a:r>
              <a:rPr lang="es-CO" b="1" dirty="0">
                <a:solidFill>
                  <a:srgbClr val="FFFF00"/>
                </a:solidFill>
              </a:rPr>
              <a:t>, hemos de </a:t>
            </a:r>
            <a:r>
              <a:rPr lang="es-CO" b="1" dirty="0" smtClean="0">
                <a:solidFill>
                  <a:srgbClr val="FFFF00"/>
                </a:solidFill>
              </a:rPr>
              <a:t>buscarlo a Él, </a:t>
            </a:r>
            <a:r>
              <a:rPr lang="es-CO" b="1" dirty="0">
                <a:solidFill>
                  <a:srgbClr val="FFFF00"/>
                </a:solidFill>
              </a:rPr>
              <a:t>y por tanto hemos de buscarlo lo más temprano posible. Jesús por sobre todo. Jesús, primero, y ninguna otra cosa, ni siquiera como un mal secundario.  </a:t>
            </a:r>
          </a:p>
          <a:p>
            <a:endParaRPr lang="es-CO" dirty="0"/>
          </a:p>
        </p:txBody>
      </p:sp>
    </p:spTree>
    <p:extLst>
      <p:ext uri="{BB962C8B-B14F-4D97-AF65-F5344CB8AC3E}">
        <p14:creationId xmlns:p14="http://schemas.microsoft.com/office/powerpoint/2010/main" val="3743242669"/>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15813"/>
            <a:ext cx="8229600" cy="6009531"/>
          </a:xfrm>
          <a:solidFill>
            <a:srgbClr val="002060"/>
          </a:solidFill>
        </p:spPr>
        <p:txBody>
          <a:bodyPr>
            <a:normAutofit fontScale="92500"/>
          </a:bodyPr>
          <a:lstStyle/>
          <a:p>
            <a:pPr marL="0" indent="0" algn="ctr">
              <a:buNone/>
            </a:pPr>
            <a:r>
              <a:rPr lang="es-CO" b="1" dirty="0">
                <a:solidFill>
                  <a:schemeClr val="bg1"/>
                </a:solidFill>
              </a:rPr>
              <a:t>La bendición es que Él será hallado. Él se revela más y más a nuestra búsqueda. Él se entrega más plenamente a nuestra comunión. </a:t>
            </a:r>
            <a:endParaRPr lang="es-CO" b="1" dirty="0" smtClean="0">
              <a:solidFill>
                <a:schemeClr val="bg1"/>
              </a:solidFill>
            </a:endParaRPr>
          </a:p>
          <a:p>
            <a:pPr marL="0" indent="0" algn="ctr">
              <a:buNone/>
            </a:pPr>
            <a:r>
              <a:rPr lang="es-CO" b="1" dirty="0" smtClean="0">
                <a:solidFill>
                  <a:srgbClr val="FFFF00"/>
                </a:solidFill>
              </a:rPr>
              <a:t>Felices </a:t>
            </a:r>
            <a:r>
              <a:rPr lang="es-CO" b="1" dirty="0">
                <a:solidFill>
                  <a:srgbClr val="FFFF00"/>
                </a:solidFill>
              </a:rPr>
              <a:t>los hombres que buscan a uno que, cuando es encontrado, permanece con ellos para siempre, un tesoro que se torna cada vez más precioso para sus corazones y sus entendimientos.</a:t>
            </a:r>
          </a:p>
          <a:p>
            <a:pPr marL="0" indent="0" algn="ctr">
              <a:buNone/>
            </a:pPr>
            <a:r>
              <a:rPr lang="es-CO" b="1" dirty="0">
                <a:solidFill>
                  <a:srgbClr val="FFFF00"/>
                </a:solidFill>
              </a:rPr>
              <a:t>Señor Jesús, yo te he encontrado; sé encontrado por mí hasta un grado inefable de gozosa satisfacción.</a:t>
            </a:r>
          </a:p>
          <a:p>
            <a:pPr marL="0" indent="0" algn="ctr">
              <a:buNone/>
            </a:pPr>
            <a:r>
              <a:rPr lang="es-CO" b="1" dirty="0" smtClean="0">
                <a:solidFill>
                  <a:schemeClr val="bg1"/>
                </a:solidFill>
              </a:rPr>
              <a:t>La </a:t>
            </a:r>
            <a:r>
              <a:rPr lang="es-CO" b="1" dirty="0">
                <a:solidFill>
                  <a:schemeClr val="bg1"/>
                </a:solidFill>
              </a:rPr>
              <a:t>Chequera del Banco de la </a:t>
            </a:r>
            <a:r>
              <a:rPr lang="es-CO" b="1" dirty="0" smtClean="0">
                <a:solidFill>
                  <a:schemeClr val="bg1"/>
                </a:solidFill>
              </a:rPr>
              <a:t>Fe, la cual nunca se agota, siempre está disponible cuando la necesitas</a:t>
            </a:r>
            <a:endParaRPr lang="es-CO" b="1" dirty="0">
              <a:solidFill>
                <a:schemeClr val="bg1"/>
              </a:solidFill>
            </a:endParaRPr>
          </a:p>
        </p:txBody>
      </p:sp>
    </p:spTree>
    <p:extLst>
      <p:ext uri="{BB962C8B-B14F-4D97-AF65-F5344CB8AC3E}">
        <p14:creationId xmlns:p14="http://schemas.microsoft.com/office/powerpoint/2010/main" val="380143948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rmAutofit/>
          </a:bodyPr>
          <a:lstStyle/>
          <a:p>
            <a:r>
              <a:rPr lang="es-CO" sz="4800" b="1" i="1" dirty="0" smtClean="0"/>
              <a:t>Reflexión final</a:t>
            </a:r>
            <a:endParaRPr lang="es-CO" sz="4800" b="1" i="1" dirty="0"/>
          </a:p>
        </p:txBody>
      </p:sp>
      <p:sp>
        <p:nvSpPr>
          <p:cNvPr id="3" name="2 Marcador de contenido"/>
          <p:cNvSpPr>
            <a:spLocks noGrp="1"/>
          </p:cNvSpPr>
          <p:nvPr>
            <p:ph idx="1"/>
          </p:nvPr>
        </p:nvSpPr>
        <p:spPr>
          <a:xfrm>
            <a:off x="457200" y="1600200"/>
            <a:ext cx="8229600" cy="4925144"/>
          </a:xfrm>
          <a:solidFill>
            <a:schemeClr val="accent3">
              <a:lumMod val="20000"/>
              <a:lumOff val="80000"/>
            </a:schemeClr>
          </a:solidFill>
          <a:scene3d>
            <a:camera prst="orthographicFront"/>
            <a:lightRig rig="threePt" dir="t"/>
          </a:scene3d>
          <a:sp3d>
            <a:bevelT prst="slope"/>
          </a:sp3d>
        </p:spPr>
        <p:txBody>
          <a:bodyPr>
            <a:normAutofit/>
          </a:bodyPr>
          <a:lstStyle/>
          <a:p>
            <a:r>
              <a:rPr lang="es-CO" b="1" dirty="0" smtClean="0">
                <a:solidFill>
                  <a:srgbClr val="FF0000"/>
                </a:solidFill>
              </a:rPr>
              <a:t>Juan </a:t>
            </a:r>
            <a:r>
              <a:rPr lang="es-CO" b="1" dirty="0">
                <a:solidFill>
                  <a:srgbClr val="FF0000"/>
                </a:solidFill>
              </a:rPr>
              <a:t>7:37</a:t>
            </a:r>
            <a:r>
              <a:rPr lang="es-CO" dirty="0"/>
              <a:t>. </a:t>
            </a:r>
            <a:r>
              <a:rPr lang="es-CO" sz="2800" b="1" dirty="0">
                <a:latin typeface="Agency FB" pitchFamily="34" charset="0"/>
              </a:rPr>
              <a:t>En el último día, el gran día de la fiesta, Jesús se puso en pie y alzó su voz, diciendo: </a:t>
            </a:r>
            <a:r>
              <a:rPr lang="es-CO" sz="2800" b="1" u="sng" dirty="0">
                <a:latin typeface="Agency FB" pitchFamily="34" charset="0"/>
              </a:rPr>
              <a:t>Si alguno tiene sed, venga a mí y beba</a:t>
            </a:r>
            <a:endParaRPr lang="es-CO" sz="2800" b="1" u="sng" dirty="0" smtClean="0">
              <a:latin typeface="Agency FB" pitchFamily="34" charset="0"/>
            </a:endParaRPr>
          </a:p>
          <a:p>
            <a:r>
              <a:rPr lang="es-CO" b="1" dirty="0" smtClean="0">
                <a:solidFill>
                  <a:srgbClr val="FF0000"/>
                </a:solidFill>
              </a:rPr>
              <a:t>Juan </a:t>
            </a:r>
            <a:r>
              <a:rPr lang="es-CO" b="1" dirty="0">
                <a:solidFill>
                  <a:srgbClr val="FF0000"/>
                </a:solidFill>
              </a:rPr>
              <a:t>14:21</a:t>
            </a:r>
            <a:r>
              <a:rPr lang="es-CO" dirty="0"/>
              <a:t>. </a:t>
            </a:r>
            <a:r>
              <a:rPr lang="es-CO" sz="2800" b="1" u="sng" dirty="0">
                <a:latin typeface="Agency FB" pitchFamily="34" charset="0"/>
              </a:rPr>
              <a:t>El que tiene mis mandamientos, y los guarda, éste es el que me ama</a:t>
            </a:r>
            <a:r>
              <a:rPr lang="es-CO" sz="2800" b="1" dirty="0">
                <a:latin typeface="Agency FB" pitchFamily="34" charset="0"/>
              </a:rPr>
              <a:t>; y el que me ama, será amado por mi Padre, y yo le amaré, y me manifestaré a él.</a:t>
            </a:r>
            <a:endParaRPr lang="es-CO" sz="2800" b="1" dirty="0" smtClean="0">
              <a:latin typeface="Agency FB" pitchFamily="34" charset="0"/>
            </a:endParaRPr>
          </a:p>
          <a:p>
            <a:r>
              <a:rPr lang="es-CO" b="1" dirty="0" smtClean="0">
                <a:solidFill>
                  <a:srgbClr val="FF0000"/>
                </a:solidFill>
              </a:rPr>
              <a:t>Santiago </a:t>
            </a:r>
            <a:r>
              <a:rPr lang="es-CO" b="1" dirty="0">
                <a:solidFill>
                  <a:srgbClr val="FF0000"/>
                </a:solidFill>
              </a:rPr>
              <a:t>1:5</a:t>
            </a:r>
            <a:r>
              <a:rPr lang="es-CO" dirty="0"/>
              <a:t>. </a:t>
            </a:r>
            <a:r>
              <a:rPr lang="es-CO" sz="2800" b="1" dirty="0">
                <a:latin typeface="Agency FB" pitchFamily="34" charset="0"/>
              </a:rPr>
              <a:t>Si alguno de vosotros tiene falta de sabiduría, </a:t>
            </a:r>
            <a:r>
              <a:rPr lang="es-CO" sz="2800" b="1" u="sng" dirty="0">
                <a:latin typeface="Agency FB" pitchFamily="34" charset="0"/>
              </a:rPr>
              <a:t>pídala a Dios, el cual da a todos abundantemente y sin reproche, y le será </a:t>
            </a:r>
            <a:r>
              <a:rPr lang="es-CO" sz="2800" b="1" u="sng" dirty="0" smtClean="0">
                <a:latin typeface="Agency FB" pitchFamily="34" charset="0"/>
              </a:rPr>
              <a:t>dada</a:t>
            </a:r>
          </a:p>
          <a:p>
            <a:endParaRPr lang="es-CO" sz="2800" dirty="0"/>
          </a:p>
        </p:txBody>
      </p:sp>
    </p:spTree>
    <p:extLst>
      <p:ext uri="{BB962C8B-B14F-4D97-AF65-F5344CB8AC3E}">
        <p14:creationId xmlns:p14="http://schemas.microsoft.com/office/powerpoint/2010/main" val="1385480354"/>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40000"/>
              <a:lumOff val="60000"/>
            </a:schemeClr>
          </a:solidFill>
          <a:scene3d>
            <a:camera prst="orthographicFront"/>
            <a:lightRig rig="threePt" dir="t"/>
          </a:scene3d>
          <a:sp3d>
            <a:bevelT prst="slope"/>
          </a:sp3d>
        </p:spPr>
        <p:txBody>
          <a:bodyPr>
            <a:normAutofit fontScale="92500" lnSpcReduction="20000"/>
          </a:bodyPr>
          <a:lstStyle/>
          <a:p>
            <a:r>
              <a:rPr lang="sv-SE" b="1" dirty="0">
                <a:solidFill>
                  <a:srgbClr val="FF0000"/>
                </a:solidFill>
              </a:rPr>
              <a:t>1 Sam.2:30</a:t>
            </a:r>
            <a:r>
              <a:rPr lang="sv-SE" dirty="0" smtClean="0"/>
              <a:t>.</a:t>
            </a:r>
            <a:r>
              <a:rPr lang="es-CO" dirty="0"/>
              <a:t> </a:t>
            </a:r>
            <a:r>
              <a:rPr lang="es-CO" sz="3000" b="1" dirty="0">
                <a:latin typeface="Agency FB" pitchFamily="34" charset="0"/>
              </a:rPr>
              <a:t>Por tanto, Jehová el Dios de Israel dice: Yo había dicho que tu casa y la casa de tu padre andarían delante de mí perpetuamente; mas ahora dice Jehová: Nunca yo tal haga, </a:t>
            </a:r>
            <a:r>
              <a:rPr lang="es-CO" sz="3000" b="1" u="sng" dirty="0">
                <a:latin typeface="Agency FB" pitchFamily="34" charset="0"/>
              </a:rPr>
              <a:t>porque yo honraré a los que me honran, y los que me desprecian serán tenidos en poco</a:t>
            </a:r>
            <a:endParaRPr lang="sv-SE" sz="3000" b="1" u="sng" dirty="0">
              <a:latin typeface="Agency FB" pitchFamily="34" charset="0"/>
            </a:endParaRPr>
          </a:p>
          <a:p>
            <a:endParaRPr lang="sv-SE" b="1" dirty="0" smtClean="0">
              <a:solidFill>
                <a:srgbClr val="FF0000"/>
              </a:solidFill>
            </a:endParaRPr>
          </a:p>
          <a:p>
            <a:r>
              <a:rPr lang="sv-SE" b="1" dirty="0" smtClean="0">
                <a:solidFill>
                  <a:srgbClr val="FF0000"/>
                </a:solidFill>
              </a:rPr>
              <a:t>2 </a:t>
            </a:r>
            <a:r>
              <a:rPr lang="sv-SE" b="1" dirty="0">
                <a:solidFill>
                  <a:srgbClr val="FF0000"/>
                </a:solidFill>
              </a:rPr>
              <a:t>Cron. 34:3</a:t>
            </a:r>
            <a:r>
              <a:rPr lang="sv-SE" dirty="0" smtClean="0"/>
              <a:t>.</a:t>
            </a:r>
            <a:r>
              <a:rPr lang="es-CO" dirty="0"/>
              <a:t> </a:t>
            </a:r>
            <a:r>
              <a:rPr lang="es-CO" sz="3000" b="1" dirty="0">
                <a:latin typeface="Agency FB" pitchFamily="34" charset="0"/>
              </a:rPr>
              <a:t>A los ocho años de su reinado, siendo aún muchacho, comenzó a buscar al Dios de David su padre; y </a:t>
            </a:r>
            <a:r>
              <a:rPr lang="es-CO" sz="3000" b="1" u="sng" dirty="0">
                <a:latin typeface="Agency FB" pitchFamily="34" charset="0"/>
              </a:rPr>
              <a:t>a los doce años comenzó a limpiar a Judá y a Jerusalén de los lugares altos, de las imágenes de Asera, de las esculturas, y de las imágenes de fundición</a:t>
            </a:r>
            <a:r>
              <a:rPr lang="es-CO" b="1" dirty="0">
                <a:latin typeface="Agency FB" pitchFamily="34" charset="0"/>
              </a:rPr>
              <a:t>.</a:t>
            </a:r>
            <a:endParaRPr lang="sv-SE" b="1" dirty="0">
              <a:latin typeface="Agency FB" pitchFamily="34" charset="0"/>
            </a:endParaRPr>
          </a:p>
          <a:p>
            <a:endParaRPr lang="sv-SE" b="1" dirty="0" smtClean="0">
              <a:solidFill>
                <a:srgbClr val="FF0000"/>
              </a:solidFill>
            </a:endParaRPr>
          </a:p>
          <a:p>
            <a:r>
              <a:rPr lang="sv-SE" b="1" dirty="0" smtClean="0">
                <a:solidFill>
                  <a:srgbClr val="FF0000"/>
                </a:solidFill>
              </a:rPr>
              <a:t>Prov.1:28</a:t>
            </a:r>
            <a:r>
              <a:rPr lang="sv-SE" dirty="0" smtClean="0"/>
              <a:t>.</a:t>
            </a:r>
            <a:r>
              <a:rPr lang="es-CO" dirty="0"/>
              <a:t> </a:t>
            </a:r>
            <a:r>
              <a:rPr lang="es-CO" sz="2800" b="1" dirty="0">
                <a:latin typeface="Agency FB" pitchFamily="34" charset="0"/>
              </a:rPr>
              <a:t>Entonces me llamarán, y </a:t>
            </a:r>
            <a:r>
              <a:rPr lang="es-CO" sz="2800" b="1" u="sng" dirty="0">
                <a:latin typeface="Agency FB" pitchFamily="34" charset="0"/>
              </a:rPr>
              <a:t>no responderé; me buscarán de mañana, y no me hallará</a:t>
            </a:r>
            <a:r>
              <a:rPr lang="es-CO" sz="2800" b="1" dirty="0">
                <a:latin typeface="Agency FB" pitchFamily="34" charset="0"/>
              </a:rPr>
              <a:t>n;</a:t>
            </a:r>
            <a:endParaRPr lang="sv-SE" sz="2800" b="1" dirty="0">
              <a:latin typeface="Agency FB" pitchFamily="34" charset="0"/>
            </a:endParaRPr>
          </a:p>
          <a:p>
            <a:endParaRPr lang="sv-SE" dirty="0"/>
          </a:p>
          <a:p>
            <a:endParaRPr lang="es-CO" dirty="0"/>
          </a:p>
        </p:txBody>
      </p:sp>
    </p:spTree>
    <p:extLst>
      <p:ext uri="{BB962C8B-B14F-4D97-AF65-F5344CB8AC3E}">
        <p14:creationId xmlns:p14="http://schemas.microsoft.com/office/powerpoint/2010/main" val="119135513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40000"/>
              <a:lumOff val="60000"/>
            </a:schemeClr>
          </a:solidFill>
          <a:scene3d>
            <a:camera prst="orthographicFront"/>
            <a:lightRig rig="threePt" dir="t"/>
          </a:scene3d>
          <a:sp3d>
            <a:bevelT prst="angle"/>
          </a:sp3d>
        </p:spPr>
        <p:txBody>
          <a:bodyPr>
            <a:normAutofit fontScale="92500" lnSpcReduction="10000"/>
          </a:bodyPr>
          <a:lstStyle/>
          <a:p>
            <a:r>
              <a:rPr lang="es-CO" b="1" dirty="0" smtClean="0">
                <a:solidFill>
                  <a:srgbClr val="FF0000"/>
                </a:solidFill>
              </a:rPr>
              <a:t>Prov.2:4,5</a:t>
            </a:r>
            <a:r>
              <a:rPr lang="es-CO" dirty="0" smtClean="0"/>
              <a:t>. </a:t>
            </a:r>
            <a:r>
              <a:rPr lang="es-CO" b="1" u="sng" dirty="0">
                <a:latin typeface="Agency FB" pitchFamily="34" charset="0"/>
              </a:rPr>
              <a:t>Si como a la plata la buscares, y la procurares como a tesoros escondidos</a:t>
            </a:r>
            <a:r>
              <a:rPr lang="es-CO" b="1" dirty="0" smtClean="0">
                <a:latin typeface="Agency FB" pitchFamily="34" charset="0"/>
              </a:rPr>
              <a:t>; </a:t>
            </a:r>
            <a:r>
              <a:rPr lang="es-CO" b="1" dirty="0">
                <a:latin typeface="Agency FB" pitchFamily="34" charset="0"/>
              </a:rPr>
              <a:t>5 Entonces entenderás el temor de Jehová, y hallarás el conocimiento de Dios</a:t>
            </a:r>
            <a:r>
              <a:rPr lang="es-CO" dirty="0"/>
              <a:t>. </a:t>
            </a:r>
          </a:p>
          <a:p>
            <a:r>
              <a:rPr lang="es-CO" b="1" dirty="0" smtClean="0">
                <a:solidFill>
                  <a:srgbClr val="FF0000"/>
                </a:solidFill>
              </a:rPr>
              <a:t>Prov.4:5,6</a:t>
            </a:r>
            <a:r>
              <a:rPr lang="es-CO" dirty="0"/>
              <a:t>. </a:t>
            </a:r>
            <a:r>
              <a:rPr lang="es-CO" sz="3000" b="1" u="sng" dirty="0">
                <a:latin typeface="Agency FB" pitchFamily="34" charset="0"/>
              </a:rPr>
              <a:t>Adquiere sabiduría, adquiere inteligencia; no te olvides ni te apartes de las palabras de mi boca</a:t>
            </a:r>
            <a:r>
              <a:rPr lang="es-CO" sz="3000" b="1" dirty="0">
                <a:latin typeface="Agency FB" pitchFamily="34" charset="0"/>
              </a:rPr>
              <a:t>: </a:t>
            </a:r>
            <a:r>
              <a:rPr lang="es-CO" sz="3000" b="1" dirty="0" smtClean="0">
                <a:latin typeface="Agency FB" pitchFamily="34" charset="0"/>
              </a:rPr>
              <a:t> </a:t>
            </a:r>
            <a:r>
              <a:rPr lang="es-CO" sz="3000" b="1" dirty="0">
                <a:latin typeface="Agency FB" pitchFamily="34" charset="0"/>
              </a:rPr>
              <a:t>6 No la dejes, y ella te guardará; ámala, y ella te conservará. 7 Sabiduría ante todo; adquiere</a:t>
            </a:r>
          </a:p>
          <a:p>
            <a:endParaRPr lang="es-CO" b="1" dirty="0" smtClean="0">
              <a:solidFill>
                <a:srgbClr val="FF0000"/>
              </a:solidFill>
            </a:endParaRPr>
          </a:p>
          <a:p>
            <a:r>
              <a:rPr lang="es-CO" b="1" dirty="0" smtClean="0">
                <a:solidFill>
                  <a:srgbClr val="FF0000"/>
                </a:solidFill>
              </a:rPr>
              <a:t>Prov.8:16</a:t>
            </a:r>
            <a:r>
              <a:rPr lang="es-CO" dirty="0"/>
              <a:t>. </a:t>
            </a:r>
            <a:r>
              <a:rPr lang="es-CO" sz="3000" b="1" dirty="0">
                <a:latin typeface="Agency FB" pitchFamily="34" charset="0"/>
              </a:rPr>
              <a:t>Conmigo está el consejo y la sana sabiduría; yo soy la inteligencia; mía es la fortaleza. </a:t>
            </a:r>
          </a:p>
          <a:p>
            <a:r>
              <a:rPr lang="es-CO" b="1" dirty="0">
                <a:solidFill>
                  <a:srgbClr val="FF0000"/>
                </a:solidFill>
              </a:rPr>
              <a:t>Cant.3:4</a:t>
            </a:r>
            <a:r>
              <a:rPr lang="es-CO" dirty="0"/>
              <a:t>. </a:t>
            </a:r>
            <a:r>
              <a:rPr lang="es-CO" sz="3000" b="1" dirty="0">
                <a:latin typeface="Agency FB" pitchFamily="34" charset="0"/>
              </a:rPr>
              <a:t>Pasando de ellos un poco, </a:t>
            </a:r>
            <a:r>
              <a:rPr lang="es-CO" sz="3000" b="1" u="sng" dirty="0">
                <a:latin typeface="Agency FB" pitchFamily="34" charset="0"/>
              </a:rPr>
              <a:t>hallé luego al que ama mi alma; trabé de él, y no lo dejé, hasta que lo metí en casa de mi madre</a:t>
            </a:r>
            <a:r>
              <a:rPr lang="es-CO" sz="3000" b="1" dirty="0">
                <a:latin typeface="Agency FB" pitchFamily="34" charset="0"/>
              </a:rPr>
              <a:t>, y en la cámara de la que me engendró.</a:t>
            </a:r>
          </a:p>
        </p:txBody>
      </p:sp>
    </p:spTree>
    <p:extLst>
      <p:ext uri="{BB962C8B-B14F-4D97-AF65-F5344CB8AC3E}">
        <p14:creationId xmlns:p14="http://schemas.microsoft.com/office/powerpoint/2010/main" val="392035265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427</TotalTime>
  <Words>1289</Words>
  <Application>Microsoft Office PowerPoint</Application>
  <PresentationFormat>Presentación en pantalla (4:3)</PresentationFormat>
  <Paragraphs>67</Paragraphs>
  <Slides>17</Slides>
  <Notes>1</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Tema de Office</vt:lpstr>
      <vt:lpstr>YO AMO A LOS QUE ME AMAN</vt:lpstr>
      <vt:lpstr>Prov.8:17.</vt:lpstr>
      <vt:lpstr>Presentación de PowerPoint</vt:lpstr>
      <vt:lpstr>Presentación de PowerPoint</vt:lpstr>
      <vt:lpstr>Presentación de PowerPoint</vt:lpstr>
      <vt:lpstr>Presentación de PowerPoint</vt:lpstr>
      <vt:lpstr>Presentación de PowerPoint</vt:lpstr>
      <vt:lpstr>Presentación de PowerPoint</vt:lpstr>
      <vt:lpstr>¡Escudriñar la Biblia es como bañarse en agua pura y vivificante! </vt:lpstr>
      <vt:lpstr>Presentación de PowerPoint</vt:lpstr>
      <vt:lpstr>Presentación de PowerPoint</vt:lpstr>
      <vt:lpstr>Presentación de PowerPoint</vt:lpstr>
      <vt:lpstr>Presentación de PowerPoint</vt:lpstr>
      <vt:lpstr>Presentación de PowerPoint</vt:lpstr>
      <vt:lpstr>Reflexión final</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 AMO A LOS QUE ME AMAN</dc:title>
  <dc:creator>FAMILIA FIERRO CH</dc:creator>
  <cp:lastModifiedBy>HUMBERTO</cp:lastModifiedBy>
  <cp:revision>70</cp:revision>
  <dcterms:created xsi:type="dcterms:W3CDTF">2013-10-02T12:04:54Z</dcterms:created>
  <dcterms:modified xsi:type="dcterms:W3CDTF">2016-02-10T02:14:08Z</dcterms:modified>
</cp:coreProperties>
</file>